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124" d="100"/>
          <a:sy n="124" d="100"/>
        </p:scale>
        <p:origin x="96" y="312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867" y="610357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info/index_sl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ean-union.europa.eu/index_sl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4" y="-40943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993" y="160067"/>
            <a:ext cx="7787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Zagotavljanje svobode, </a:t>
            </a:r>
            <a:br>
              <a:rPr lang="sl-SI" sz="5200" b="1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5200" b="1">
                <a:solidFill>
                  <a:srgbClr val="1E325C"/>
                </a:solidFill>
                <a:latin typeface="EC Square Sans Pro" panose="020B0506040000020004" pitchFamily="34" charset="0"/>
              </a:rPr>
              <a:t>varnosti in pravice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28168" y="1839399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100" b="1">
                <a:solidFill>
                  <a:srgbClr val="FFCE44"/>
                </a:solidFill>
                <a:latin typeface="EC Square Sans Pro" panose="020B0506040000020004" pitchFamily="34" charset="0"/>
              </a:rPr>
              <a:t>SCHENGENSKI INFORMACIJSKI SISTEM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8" y="610357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46" y="1859394"/>
            <a:ext cx="82020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Izsleditev in prijetje storilcev hudih kaznivih dejanj organiziranega kriminala s pomočjo SIS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Italiji so iskali osebo, ki je med marcem 2014 in junijem 2019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sodelovala v hudodelski združbi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pomagala pri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organiziranju prostitucije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tudi prostitucije mladoletnikov.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Leta 2020 so to osebo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ustavili pri vožnji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Irskem, vendar takrat ni bilo znano, da je ta oseba v Italiji iskana zaradi tako hudih kaznivih dejanj.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 je 29. junija 2021 v SIS izdala razpis ukrepa in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 isti dan je bila osebi odvzeta prostost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Irskem</a:t>
            </a:r>
            <a:r>
              <a:rPr lang="sl-SI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1825" y="912335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Kako to deluje v praksi?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Krepitev nadzora na zunanjih mejah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504" y="1420258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>
                <a:solidFill>
                  <a:srgbClr val="1E325C"/>
                </a:solidFill>
                <a:latin typeface="EC Square Sans Pro" panose="020B0506040000020004" pitchFamily="34" charset="0"/>
              </a:rPr>
              <a:t>Dodatne funkcije Schengenskega informacijskega sistema omogočajo: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05" y="2019388"/>
            <a:ext cx="67652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Hitrejše preverjanje mejne straže, ali za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državljane tretjih držav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veljajo razpisi ukrepov za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zavrnitev vstopa ali prebivanja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za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ogrožanje varnosti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ter odkrivanje morebitnih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ponarejenih dokumentov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-768634" y="3915176"/>
            <a:ext cx="6606662" cy="3906801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566495" y="2019388"/>
            <a:ext cx="44366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Primerjanje razpisov ukrepov s strani organov za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državljane EU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ki so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iskani ali osumljeni storitve kaznivega dejanja.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162" y="1141068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Kako to deluje v praksi?</a:t>
            </a:r>
          </a:p>
        </p:txBody>
      </p:sp>
      <p:sp>
        <p:nvSpPr>
          <p:cNvPr id="4" name="Rectangle 3"/>
          <p:cNvSpPr/>
          <p:nvPr/>
        </p:nvSpPr>
        <p:spPr>
          <a:xfrm>
            <a:off x="867920" y="1893327"/>
            <a:ext cx="1077458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Prijetje iskane osebe zaradi ropa s pomočjo SIS</a:t>
            </a: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Oseba brez osebnih dokumentov je skupaj z migranti prispela na </a:t>
            </a:r>
            <a:r>
              <a:rPr lang="sl-SI" sz="2400" b="1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Lampeduso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preverjanjem prstnih odtisov osebe v SIS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t. i. funkcijo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–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AFIS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organi odkrili, da so pristojni nemški pravosodni organi izdali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evropski nalog za prijetje te osebe zaradi ropa, vendar pod drugim imenom.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Ubežniku so odvzeli prostost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ga predali pristojnim nemškim pravosodnim organom.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3"/>
          <a:stretch/>
        </p:blipFill>
        <p:spPr>
          <a:xfrm>
            <a:off x="8407400" y="-228600"/>
            <a:ext cx="5562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386" y="5492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Zaščita vaših pravic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1979" y="1503998"/>
            <a:ext cx="81238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Pravice do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dostopa do vaših podatkov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shranjenih v sistemu,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njihovega popravka ali izbrisa.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Pravica do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obveščenosti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 razpisu ukrepa za vrnitev ali razpisu ukrepa za zavrnitev vstopa in prepoved prebivanja.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Pravni postopek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pred pristojnimi organi (vključno s sodišči) za dostop do podatkov, njihov popravek ali izbris ter za prejem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odškodnine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za morebitno škodo, nastalo zaradi nezakonito obdelanih podatkov v kateri koli državi članici.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Vodnik za uveljavljanje pravice do dostopa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5" y="5018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460958" y="-806116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680598" y="465039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chemeClr val="bg1"/>
                </a:solidFill>
                <a:latin typeface="EC Square Sans Pro Medium" panose="020B0500000000020004" pitchFamily="34" charset="0"/>
              </a:rPr>
              <a:t>Ostanite v stiku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>
                <a:hlinkClick r:id="rId6"/>
              </a:rPr>
              <a:t>@EU_Commission</a:t>
            </a:r>
          </a:p>
          <a:p>
            <a:r>
              <a:rPr lang="sl-SI" sz="160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>
                <a:hlinkClick r:id="rId10"/>
              </a:rPr>
              <a:t>Evropska komisija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>
                <a:hlinkClick r:id="rId14"/>
              </a:rPr>
              <a:t>EUTube</a:t>
            </a:r>
          </a:p>
          <a:p>
            <a:r>
              <a:rPr lang="sl-SI" sz="1600">
                <a:hlinkClick r:id="rId15"/>
              </a:rPr>
              <a:t>Notranje zadeve EU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094874" y="-1431758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45721" y="1439597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6000">
                <a:solidFill>
                  <a:schemeClr val="bg1"/>
                </a:solidFill>
                <a:latin typeface="EC Square Sans Pro Medium" panose="020B0500000000020004" pitchFamily="34" charset="0"/>
              </a:rPr>
              <a:t>Hvala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6089" y="631341"/>
            <a:ext cx="81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Schengenski informacijski sistem (SIS)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09685" y="2405851"/>
            <a:ext cx="947154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Schengenski informacijski sistem (SIS) je </a:t>
            </a:r>
            <a:r>
              <a:rPr lang="sl-S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informacijski sistem</a:t>
            </a: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, ki zagotavlja svobodo, varnost in pravico na schengenskem območju.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 spodbuja </a:t>
            </a:r>
            <a:r>
              <a:rPr lang="sl-S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operativno sodelovanje</a:t>
            </a: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in </a:t>
            </a:r>
            <a:r>
              <a:rPr lang="sl-S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izmenjavo informacij</a:t>
            </a: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med nacionalnimi organi. </a:t>
            </a:r>
          </a:p>
          <a:p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Sistem pristojnim nacionalnim organom omogoča </a:t>
            </a:r>
            <a:r>
              <a:rPr lang="sl-S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preverjanje razpisov ukrepov</a:t>
            </a: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za iskane osebe ali predmete.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 je bil posodobljen in vključuje nove elemente.</a:t>
            </a:r>
          </a:p>
          <a:p>
            <a:endParaRPr lang="en-US" sz="26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7" y="479620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867" y="6103578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4769" y="101185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Kaj počne sistem SIS?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991030" y="1747076"/>
            <a:ext cx="59868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Krepi sodelovanje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Zagotavlja zaščito najranljivejšim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Upravlja nedovoljene migracije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Podpira boj proti kriminalu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Krepi nadzor na zunanjih mejah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Varuje pravice posameznika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2" y="7050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3762" y="520813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Krepitev sodelovanja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0975" y="1392073"/>
            <a:ext cx="700701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Sprejeti je treba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dodatne vrste razpisov ukrepov za osebe in predmete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ter posebne ukrepe.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Do podatkov SIS zdaj dostopajo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skupine agencije </a:t>
            </a:r>
            <a:r>
              <a:rPr lang="sl-SI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Frontex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večje število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pristojnih nacionalnih organov.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Europol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si lahko z državami članicami izmenjuje informacije o razpisih ukrepov v zvezi s terorističnimi kaznivimi dejanji.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Izboljšana je izmenjava dopolnilnih informacij prek namenskih nacionalnih kontaktnih točk –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uradi SIRENE.</a:t>
            </a:r>
            <a:r>
              <a:rPr lang="sl-SI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20" y="256078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460301" y="11376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07" y="1066370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Kako to deluje v praksi?</a:t>
            </a:r>
          </a:p>
        </p:txBody>
      </p:sp>
      <p:sp>
        <p:nvSpPr>
          <p:cNvPr id="3" name="Rectangle 2"/>
          <p:cNvSpPr/>
          <p:nvPr/>
        </p:nvSpPr>
        <p:spPr>
          <a:xfrm>
            <a:off x="532249" y="1870539"/>
            <a:ext cx="1114888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Prijetje osumljenca domnevnega posilstva s pomočjo SIS</a:t>
            </a: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Irska je SIS začela uporabljati marca 2021.</a:t>
            </a:r>
          </a:p>
          <a:p>
            <a:pPr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Irski organi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 maja 2021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izdali razpis ukrepa v SIS za prijetje zaradi predaje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iskane osebe, ki naj bi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leta 2019 v </a:t>
            </a:r>
            <a:r>
              <a:rPr lang="sl-SI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Munstru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posilila mladoletno osebo.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 so menili, da je bila iskana oseba še naprej v stiku z najstniki in mladoletniki na športnih taborih drugod. 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organi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27. maja 2021 iskano osebo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izsledili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ji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odvzeli prostost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tj.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 13 dni po tem, ko so irski organi izdali razpis ukrepa v SIS.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9"/>
          <a:stretch/>
        </p:blipFill>
        <p:spPr>
          <a:xfrm>
            <a:off x="7670800" y="-292100"/>
            <a:ext cx="5562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39141" y="5693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Zaščita najranljivejših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146" y="1329826"/>
            <a:ext cx="702366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Novi razpisi ukrepov v zvezi z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otroki, za katere obstaja tveganje, da bodo ugrabljeni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in v zvezi z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ranljivimi osebami, ki so izpostavljene tveganju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pristojnim organom omogočajo, da: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preprečijo ugrabitev otrok,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za zaščito otrok ali drugih ranljivih oseb preprečijo njihovo nezakonito premestitev v tujino.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631" y="4793301"/>
            <a:ext cx="691514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Ti razpisi ukrepov dopolnjujejo razpise ukrepov 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pogrešanih osebah.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Istovetnost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pogrešanih oseb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je mogoče ugotoviti tudi z odvzemom prstnih odtisov ali vzorca DNK.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524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836" y="751657"/>
            <a:ext cx="53397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b="1">
                <a:solidFill>
                  <a:srgbClr val="1E325C"/>
                </a:solidFill>
                <a:latin typeface="EC Square Sans Pro" panose="020B0506040000020004" pitchFamily="34" charset="0"/>
              </a:rPr>
              <a:t>Kako to deluje v praksi?</a:t>
            </a:r>
          </a:p>
          <a:p>
            <a:r>
              <a:rPr lang="sl-SI" sz="3600" b="1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endParaRPr lang="en-IE" dirty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6857" y="1513001"/>
            <a:ext cx="1099246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Preprečevanje nezakonite premestitve otrok v tujino s pomočjo SIS</a:t>
            </a:r>
          </a:p>
          <a:p>
            <a:pPr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Javna ustanova v državi članici je sporočila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je 16-letni otrok zapustil prostore ustanove in da ga ni bilo mogoče najti ali stopiti v stik z njim.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Otrok je v ustanovi bival po sodni odločbi zaradi zaščite pred pogostimi zlorabami in grožnje, da bo odpeljan v tretjo državo izvora in prisiljen v poroko.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Sorodniki so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želeli otroka nezakonito odpeljati v tretjo državo izvora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prek letališča druge države članice.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Država članica, ki primer preiskuje, je v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nemudoma vnesla razpis ukrepa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o tem obvestila organe zadevne države članice.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 so otroka izsledili pri odhodu na letališču v spremstvu enega od staršev.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Otroka so nemudoma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zaščitili in ga sčasoma izročili organom države članice, ki je izdala razpis ukrepa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4"/>
          <a:stretch/>
        </p:blipFill>
        <p:spPr>
          <a:xfrm>
            <a:off x="8242300" y="-215900"/>
            <a:ext cx="5562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2093" y="5011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Upravljanje nedovoljenih migracij</a:t>
            </a:r>
          </a:p>
        </p:txBody>
      </p:sp>
      <p:sp>
        <p:nvSpPr>
          <p:cNvPr id="3" name="Rectangle 2"/>
          <p:cNvSpPr/>
          <p:nvPr/>
        </p:nvSpPr>
        <p:spPr>
          <a:xfrm>
            <a:off x="573459" y="1575151"/>
            <a:ext cx="79095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 razpis ukrepa za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odločbe o vrnitvi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izboljšana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orodja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za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lažje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ugotavljanje </a:t>
            </a:r>
            <a:r>
              <a:rPr lang="sl-S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istovetnosti</a:t>
            </a:r>
            <a:r>
              <a:rPr lang="fr-B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državljanov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tretjih držav,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za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katere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veljajo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ti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razpisi ukrepov, bo prispeval k boju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proti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nedovoljenim migracijam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Sistem omogoča iskanje in preverjanje, ali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za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državljane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tretjih držav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velja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kateri od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razpisov</a:t>
            </a:r>
            <a: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/>
            </a:r>
            <a:br>
              <a:rPr lang="fr-BE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ukrepov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 SIS, in sicer z </a:t>
            </a:r>
            <a:r>
              <a:rPr lang="sl-S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uporabo 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prstnih odtisov.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Novi podatki o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ponarejenih dokumentih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vključno s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potovalnimi dokumenti</a:t>
            </a:r>
            <a:r>
              <a:rPr lang="sl-S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</a:t>
            </a:r>
            <a:r>
              <a:rPr lang="sl-S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vizumskimi nalepkami.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229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59" y="1732630"/>
            <a:ext cx="6326908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8942" y="2526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Boj proti kriminalu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34" y="1053516"/>
            <a:ext cx="868496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Organi držav članic uporabljajo sistem SIS za: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prijetje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iskanih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oseb 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za kazenski pregon ali obsodbo zaradi storitve kaznivih dejanj, povezanih s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terorizmom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ali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hudih kaznivih dejanj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;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preverjanje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oseb, vpletenih v huda kazniva dejanja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in določenih vrst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predmetov, povezanih s temi kaznivimi dejanji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;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izsleditev in zaščito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pogrešanih oseb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zaščito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ranljivih oseb, ki so izpostavljene tveganju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in ki jim je treba preprečiti potovanje ali premestitev v tujino, ter za iskanje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prič, toženih strank ali žrtev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kaznivega dejanja, ki morajo sodelovati v sodnih postopkih;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ugotavljanje istovetnosti storilcev kaznivih dejanj na podlagi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prstnih odtisov s prizorišč hudih kaznivih dejanj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iskanje </a:t>
            </a:r>
            <a:r>
              <a:rPr lang="sl-S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predmetov zaradi zasega ali uporabe kot dokazov</a:t>
            </a:r>
            <a:r>
              <a:rPr lang="sl-S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 v kazenskem postopku.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71" y="374573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3356</TotalTime>
  <Words>1049</Words>
  <Application>Microsoft Office PowerPoint</Application>
  <PresentationFormat>Širokozaslonsko</PresentationFormat>
  <Paragraphs>114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EC Square Sans Pro</vt:lpstr>
      <vt:lpstr>EC Square Sans Pro Medium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ŽABKAR Janez</cp:lastModifiedBy>
  <cp:revision>126</cp:revision>
  <dcterms:created xsi:type="dcterms:W3CDTF">2021-09-13T07:58:33Z</dcterms:created>
  <dcterms:modified xsi:type="dcterms:W3CDTF">2022-10-10T08:07:35Z</dcterms:modified>
</cp:coreProperties>
</file>